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4"/>
  </p:notesMasterIdLst>
  <p:handoutMasterIdLst>
    <p:handoutMasterId r:id="rId35"/>
  </p:handoutMasterIdLst>
  <p:sldIdLst>
    <p:sldId id="282" r:id="rId2"/>
    <p:sldId id="283" r:id="rId3"/>
    <p:sldId id="285" r:id="rId4"/>
    <p:sldId id="286" r:id="rId5"/>
    <p:sldId id="289" r:id="rId6"/>
    <p:sldId id="290" r:id="rId7"/>
    <p:sldId id="291" r:id="rId8"/>
    <p:sldId id="292" r:id="rId9"/>
    <p:sldId id="293" r:id="rId10"/>
    <p:sldId id="256" r:id="rId11"/>
    <p:sldId id="268" r:id="rId12"/>
    <p:sldId id="257" r:id="rId13"/>
    <p:sldId id="258" r:id="rId14"/>
    <p:sldId id="260" r:id="rId15"/>
    <p:sldId id="261" r:id="rId16"/>
    <p:sldId id="262" r:id="rId17"/>
    <p:sldId id="263" r:id="rId18"/>
    <p:sldId id="266" r:id="rId19"/>
    <p:sldId id="264" r:id="rId20"/>
    <p:sldId id="280" r:id="rId21"/>
    <p:sldId id="265" r:id="rId22"/>
    <p:sldId id="269" r:id="rId23"/>
    <p:sldId id="267" r:id="rId24"/>
    <p:sldId id="271" r:id="rId25"/>
    <p:sldId id="270" r:id="rId26"/>
    <p:sldId id="272" r:id="rId27"/>
    <p:sldId id="273" r:id="rId28"/>
    <p:sldId id="274" r:id="rId29"/>
    <p:sldId id="275" r:id="rId30"/>
    <p:sldId id="277" r:id="rId31"/>
    <p:sldId id="278" r:id="rId32"/>
    <p:sldId id="279" r:id="rId3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134"/>
    <p:restoredTop sz="92286"/>
  </p:normalViewPr>
  <p:slideViewPr>
    <p:cSldViewPr snapToGrid="0" snapToObjects="1">
      <p:cViewPr>
        <p:scale>
          <a:sx n="127" d="100"/>
          <a:sy n="127" d="100"/>
        </p:scale>
        <p:origin x="1104" y="5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72" d="100"/>
          <a:sy n="72" d="100"/>
        </p:scale>
        <p:origin x="3576" y="2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notesMaster" Target="notesMasters/notesMaster1.xml"/><Relationship Id="rId35" Type="http://schemas.openxmlformats.org/officeDocument/2006/relationships/handoutMaster" Target="handoutMasters/handoutMaster1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viewProps" Target="viewProps.xml"/><Relationship Id="rId38" Type="http://schemas.openxmlformats.org/officeDocument/2006/relationships/theme" Target="theme/theme1.xml"/><Relationship Id="rId39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892751-C4B3-6841-BDBB-363C61512601}" type="datetimeFigureOut">
              <a:t>2018/6/28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FF0914-8860-A842-A885-D8FE6B3D2EFC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48592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28B8E2-9FF0-8C47-9210-BA66A45EF6EF}" type="datetimeFigureOut">
              <a:t>2018/6/28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76D972-6CA5-F143-8758-5D97F0BED6E2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234219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339289"/>
            <a:ext cx="9144000" cy="1607390"/>
          </a:xfrm>
        </p:spPr>
        <p:txBody>
          <a:bodyPr anchor="b"/>
          <a:lstStyle>
            <a:lvl1pPr algn="ctr">
              <a:defRPr sz="6000" u="none"/>
            </a:lvl1pPr>
          </a:lstStyle>
          <a:p>
            <a:r>
              <a:rPr kumimoji="1" lang="zh-CN" altLang="en-US"/>
              <a:t>单击此处编辑母版标题样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3734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cxnSp>
        <p:nvCxnSpPr>
          <p:cNvPr id="8" name="直线连接符 7"/>
          <p:cNvCxnSpPr/>
          <p:nvPr userDrawn="1"/>
        </p:nvCxnSpPr>
        <p:spPr>
          <a:xfrm flipV="1">
            <a:off x="1173256" y="3146611"/>
            <a:ext cx="9845488" cy="268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26874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CECF50-5C24-E449-AC6F-631E523724C6}" type="datetimeFigureOut">
              <a:t>2018/6/28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02122-AE53-1B46-B048-1E28C1C14EC0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41542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CECF50-5C24-E449-AC6F-631E523724C6}" type="datetimeFigureOut">
              <a:t>2018/6/28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02122-AE53-1B46-B048-1E28C1C14EC0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615830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339289"/>
            <a:ext cx="9144000" cy="1607390"/>
          </a:xfrm>
        </p:spPr>
        <p:txBody>
          <a:bodyPr anchor="b">
            <a:normAutofit/>
          </a:bodyPr>
          <a:lstStyle>
            <a:lvl1pPr algn="ctr">
              <a:defRPr sz="4800" u="none"/>
            </a:lvl1pPr>
          </a:lstStyle>
          <a:p>
            <a:r>
              <a:rPr kumimoji="1" lang="zh-CN" altLang="en-US"/>
              <a:t>单击此处编辑母版标题样</a:t>
            </a:r>
          </a:p>
        </p:txBody>
      </p:sp>
      <p:cxnSp>
        <p:nvCxnSpPr>
          <p:cNvPr id="8" name="直线连接符 7"/>
          <p:cNvCxnSpPr/>
          <p:nvPr userDrawn="1"/>
        </p:nvCxnSpPr>
        <p:spPr>
          <a:xfrm flipV="1">
            <a:off x="1173256" y="3079376"/>
            <a:ext cx="9845488" cy="268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90646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532965"/>
            <a:ext cx="10515600" cy="4643998"/>
          </a:xfrm>
        </p:spPr>
        <p:txBody>
          <a:bodyPr/>
          <a:lstStyle>
            <a:lvl1pPr>
              <a:defRPr>
                <a:latin typeface="Monaco" charset="0"/>
                <a:ea typeface="Monaco" charset="0"/>
                <a:cs typeface="Monaco" charset="0"/>
              </a:defRPr>
            </a:lvl1pPr>
            <a:lvl2pPr>
              <a:defRPr>
                <a:latin typeface="Monaco" charset="0"/>
                <a:ea typeface="Monaco" charset="0"/>
                <a:cs typeface="Monaco" charset="0"/>
              </a:defRPr>
            </a:lvl2pPr>
            <a:lvl3pPr>
              <a:defRPr>
                <a:latin typeface="Monaco" charset="0"/>
                <a:ea typeface="Monaco" charset="0"/>
                <a:cs typeface="Monaco" charset="0"/>
              </a:defRPr>
            </a:lvl3pPr>
            <a:lvl4pPr>
              <a:defRPr>
                <a:latin typeface="Monaco" charset="0"/>
                <a:ea typeface="Monaco" charset="0"/>
                <a:cs typeface="Monaco" charset="0"/>
              </a:defRPr>
            </a:lvl4pPr>
            <a:lvl5pPr>
              <a:defRPr>
                <a:latin typeface="Monaco" charset="0"/>
                <a:ea typeface="Monaco" charset="0"/>
                <a:cs typeface="Monaco" charset="0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838200" y="270996"/>
            <a:ext cx="10515600" cy="1087157"/>
          </a:xfrm>
        </p:spPr>
        <p:txBody>
          <a:bodyPr/>
          <a:lstStyle>
            <a:lvl1pPr>
              <a:defRPr b="0">
                <a:latin typeface="+mj-ea"/>
                <a:ea typeface="+mj-ea"/>
                <a:cs typeface="Microsoft YaHei" charset="0"/>
              </a:defRPr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cxnSp>
        <p:nvCxnSpPr>
          <p:cNvPr id="9" name="直线连接符 8"/>
          <p:cNvCxnSpPr/>
          <p:nvPr userDrawn="1"/>
        </p:nvCxnSpPr>
        <p:spPr>
          <a:xfrm>
            <a:off x="838200" y="1358153"/>
            <a:ext cx="105156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61711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CECF50-5C24-E449-AC6F-631E523724C6}" type="datetimeFigureOut">
              <a:t>2018/6/28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02122-AE53-1B46-B048-1E28C1C14EC0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838866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CECF50-5C24-E449-AC6F-631E523724C6}" type="datetimeFigureOut">
              <a:t>2018/6/28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02122-AE53-1B46-B048-1E28C1C14EC0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259604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CECF50-5C24-E449-AC6F-631E523724C6}" type="datetimeFigureOut">
              <a:t>2018/6/28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02122-AE53-1B46-B048-1E28C1C14EC0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957004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CECF50-5C24-E449-AC6F-631E523724C6}" type="datetimeFigureOut">
              <a:t>2018/6/28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02122-AE53-1B46-B048-1E28C1C14EC0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92218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CECF50-5C24-E449-AC6F-631E523724C6}" type="datetimeFigureOut">
              <a:t>2018/6/28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02122-AE53-1B46-B048-1E28C1C14EC0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314271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CECF50-5C24-E449-AC6F-631E523724C6}" type="datetimeFigureOut">
              <a:t>2018/6/28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02122-AE53-1B46-B048-1E28C1C14EC0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849350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CECF50-5C24-E449-AC6F-631E523724C6}" type="datetimeFigureOut">
              <a:t>2018/6/28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602122-AE53-1B46-B048-1E28C1C14EC0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21123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en.wikipedia.org/wiki/HTTP_request_header_field" TargetMode="External"/><Relationship Id="rId3" Type="http://schemas.openxmlformats.org/officeDocument/2006/relationships/hyperlink" Target="https://en.wikipedia.org/wiki/HTTP_message_body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HTTP_response_header_field" TargetMode="External"/><Relationship Id="rId4" Type="http://schemas.openxmlformats.org/officeDocument/2006/relationships/hyperlink" Target="https://en.wikipedia.org/wiki/HTTP_message_body" TargetMode="External"/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en.wikipedia.org/wiki/List_of_HTTP_status_codes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en.wikipedia.org/wiki/Media_type" TargetMode="External"/><Relationship Id="rId3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://www.example.com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jetbrains.com/webstorm/" TargetMode="External"/><Relationship Id="rId4" Type="http://schemas.openxmlformats.org/officeDocument/2006/relationships/hyperlink" Target="http://git-scm.org/" TargetMode="External"/><Relationship Id="rId5" Type="http://schemas.openxmlformats.org/officeDocument/2006/relationships/hyperlink" Target="https://github.com/johnyu66" TargetMode="External"/><Relationship Id="rId1" Type="http://schemas.openxmlformats.org/officeDocument/2006/relationships/slideLayout" Target="../slideLayouts/slideLayout3.xml"/><Relationship Id="rId2" Type="http://schemas.openxmlformats.org/officeDocument/2006/relationships/hyperlink" Target="http://nodejs.cn/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developer.mozilla.org/zh-CN/docs/Web/API/CanvasRenderingContext2D" TargetMode="Externa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www.w3.org/TR/html5/" TargetMode="External"/><Relationship Id="rId3" Type="http://schemas.openxmlformats.org/officeDocument/2006/relationships/hyperlink" Target="https://www.ecma-international.org/ecma-262/6.0/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://jslinux.org/" TargetMode="External"/><Relationship Id="rId3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CN" smtClean="0"/>
              <a:t>H5</a:t>
            </a:r>
            <a:r>
              <a:rPr kumimoji="1" lang="zh-CN" altLang="en-US" dirty="0" smtClean="0"/>
              <a:t>及</a:t>
            </a:r>
            <a:r>
              <a:rPr kumimoji="1" lang="en-US" altLang="zh-CN" dirty="0" smtClean="0"/>
              <a:t>JS</a:t>
            </a:r>
            <a:r>
              <a:rPr kumimoji="1" lang="zh-CN" altLang="en-US" dirty="0" smtClean="0"/>
              <a:t>全栈开发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805263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t="18701" b="987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6" name="Freeform 5">
            <a:extLst>
              <a:ext uri="{FF2B5EF4-FFF2-40B4-BE49-F238E27FC236}">
                <a16:creationId xmlns:a16="http://schemas.microsoft.com/office/drawing/2014/main" xmlns="" id="{87CC2527-562A-4F69-B487-4371E5B243E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  <a:ex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933460" y="3231931"/>
            <a:ext cx="4940603" cy="1834056"/>
          </a:xfrm>
        </p:spPr>
        <p:txBody>
          <a:bodyPr>
            <a:normAutofit/>
          </a:bodyPr>
          <a:lstStyle/>
          <a:p>
            <a:r>
              <a:rPr kumimoji="1" lang="en-US" altLang="zh-CN" sz="4000" b="1" smtClean="0"/>
              <a:t>HTTP[S]/HTML5Tag</a:t>
            </a:r>
            <a:endParaRPr kumimoji="1" lang="zh-CN" altLang="en-US" sz="4000" b="1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xmlns="" id="{BCDAEC91-5BCE-4B55-9CC0-43EF94CB734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98139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CN" dirty="0" smtClean="0"/>
              <a:t>HTTP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1.X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269169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838200" y="1532965"/>
            <a:ext cx="10515600" cy="1642035"/>
          </a:xfrm>
        </p:spPr>
        <p:txBody>
          <a:bodyPr/>
          <a:lstStyle/>
          <a:p>
            <a:r>
              <a:rPr kumimoji="1" lang="en-US" altLang="zh-CN" dirty="0" smtClean="0"/>
              <a:t>TCP</a:t>
            </a:r>
            <a:r>
              <a:rPr kumimoji="1" lang="zh-CN" altLang="en-US" dirty="0" smtClean="0"/>
              <a:t>之上</a:t>
            </a:r>
            <a:endParaRPr kumimoji="1" lang="en-US" altLang="zh-CN" dirty="0" smtClean="0"/>
          </a:p>
          <a:p>
            <a:r>
              <a:rPr kumimoji="1" lang="zh-CN" altLang="en-US" dirty="0" smtClean="0"/>
              <a:t>以请求响应方式工作</a:t>
            </a:r>
            <a:endParaRPr kumimoji="1"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HTTP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0299" y="3429000"/>
            <a:ext cx="2832713" cy="26162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9775" y="3429000"/>
            <a:ext cx="6375400" cy="261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332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xmlns="" id="{DB146403-F3D6-484B-B2ED-97F9565D037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823AC064-BC96-4F32-8AE1-B2FD3875482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527538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kumimoji="1" lang="en-US" altLang="zh-CN" sz="5400" dirty="0" smtClean="0">
                <a:solidFill>
                  <a:srgbClr val="FFFFFF"/>
                </a:solidFill>
                <a:latin typeface="+mj-lt"/>
                <a:cs typeface="+mj-cs"/>
              </a:rPr>
              <a:t>Request-Response</a:t>
            </a:r>
            <a:endParaRPr kumimoji="1" lang="en-US" altLang="zh-CN" sz="5400" dirty="0">
              <a:solidFill>
                <a:srgbClr val="FFFFFF"/>
              </a:solidFill>
              <a:latin typeface="+mj-lt"/>
              <a:cs typeface="+mj-cs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xmlns="" id="{7E7C77BC-7138-40B1-A15B-20F57A49462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538" y="1592174"/>
            <a:ext cx="4421250" cy="14287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1864" y="284489"/>
            <a:ext cx="5474997" cy="425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5102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</a:t>
            </a:r>
            <a:r>
              <a:rPr kumimoji="1" lang="en-US" altLang="zh-CN" dirty="0" smtClean="0"/>
              <a:t>equest</a:t>
            </a:r>
            <a:r>
              <a:rPr kumimoji="1" lang="zh-CN" altLang="en-US" dirty="0" smtClean="0"/>
              <a:t> </a:t>
            </a:r>
            <a:r>
              <a:rPr kumimoji="1" lang="en-US" altLang="zh-CN" dirty="0"/>
              <a:t>M</a:t>
            </a:r>
            <a:r>
              <a:rPr kumimoji="1" lang="en-US" altLang="zh-CN" dirty="0" smtClean="0"/>
              <a:t>ethods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4600" y="1473200"/>
            <a:ext cx="8928100" cy="5163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2084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>
              <a:lnSpc>
                <a:spcPct val="200000"/>
              </a:lnSpc>
            </a:pPr>
            <a:r>
              <a:rPr lang="en-US" altLang="zh-CN" dirty="0"/>
              <a:t>Informational 1XX</a:t>
            </a:r>
          </a:p>
          <a:p>
            <a:pPr>
              <a:lnSpc>
                <a:spcPct val="200000"/>
              </a:lnSpc>
            </a:pPr>
            <a:r>
              <a:rPr lang="en-US" altLang="zh-CN" dirty="0"/>
              <a:t>Successful 2XX</a:t>
            </a:r>
          </a:p>
          <a:p>
            <a:pPr>
              <a:lnSpc>
                <a:spcPct val="200000"/>
              </a:lnSpc>
            </a:pPr>
            <a:r>
              <a:rPr lang="en-US" altLang="zh-CN" dirty="0"/>
              <a:t>Redirection 3XX</a:t>
            </a:r>
          </a:p>
          <a:p>
            <a:pPr>
              <a:lnSpc>
                <a:spcPct val="200000"/>
              </a:lnSpc>
            </a:pPr>
            <a:r>
              <a:rPr lang="en-US" altLang="zh-CN" dirty="0"/>
              <a:t>Client Error 4XX</a:t>
            </a:r>
          </a:p>
          <a:p>
            <a:pPr>
              <a:lnSpc>
                <a:spcPct val="200000"/>
              </a:lnSpc>
            </a:pPr>
            <a:r>
              <a:rPr lang="en-US" altLang="zh-CN" dirty="0"/>
              <a:t>Server Error 5XX</a:t>
            </a:r>
          </a:p>
          <a:p>
            <a:endParaRPr kumimoji="1"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Status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Code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39354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altLang="zh-CN" dirty="0"/>
              <a:t>A request line </a:t>
            </a:r>
            <a:endParaRPr lang="en-US" altLang="zh-CN" dirty="0" smtClean="0"/>
          </a:p>
          <a:p>
            <a:pPr>
              <a:lnSpc>
                <a:spcPct val="200000"/>
              </a:lnSpc>
            </a:pPr>
            <a:r>
              <a:rPr lang="en-US" altLang="zh-CN" dirty="0" smtClean="0">
                <a:hlinkClick r:id="rId2" tooltip="HTTP request header field"/>
              </a:rPr>
              <a:t>Request </a:t>
            </a:r>
            <a:r>
              <a:rPr lang="en-US" altLang="zh-CN" dirty="0">
                <a:hlinkClick r:id="rId2" tooltip="HTTP request header field"/>
              </a:rPr>
              <a:t>header </a:t>
            </a:r>
            <a:r>
              <a:rPr lang="en-US" altLang="zh-CN" dirty="0" smtClean="0">
                <a:hlinkClick r:id="rId2" tooltip="HTTP request header field"/>
              </a:rPr>
              <a:t>fields</a:t>
            </a:r>
            <a:endParaRPr lang="en-US" altLang="zh-CN" dirty="0"/>
          </a:p>
          <a:p>
            <a:pPr>
              <a:lnSpc>
                <a:spcPct val="200000"/>
              </a:lnSpc>
            </a:pPr>
            <a:r>
              <a:rPr lang="en-US" altLang="zh-CN" dirty="0"/>
              <a:t>An empty line.</a:t>
            </a:r>
          </a:p>
          <a:p>
            <a:pPr>
              <a:lnSpc>
                <a:spcPct val="200000"/>
              </a:lnSpc>
            </a:pPr>
            <a:r>
              <a:rPr lang="en-US" altLang="zh-CN" dirty="0"/>
              <a:t>An optional </a:t>
            </a:r>
            <a:r>
              <a:rPr lang="en-US" altLang="zh-CN" dirty="0">
                <a:hlinkClick r:id="rId3" tooltip="HTTP message body"/>
              </a:rPr>
              <a:t>message body</a:t>
            </a:r>
            <a:r>
              <a:rPr lang="en-US" altLang="zh-CN" dirty="0"/>
              <a:t>.</a:t>
            </a:r>
          </a:p>
          <a:p>
            <a:r>
              <a:rPr lang="en-US" altLang="zh-CN" sz="1800" dirty="0">
                <a:solidFill>
                  <a:srgbClr val="FF0000"/>
                </a:solidFill>
              </a:rPr>
              <a:t>The request line and other header fields must each end with &lt;CR&gt;&lt;LF&gt;</a:t>
            </a:r>
            <a:endParaRPr kumimoji="1" lang="zh-CN" altLang="en-US" sz="1800" dirty="0">
              <a:solidFill>
                <a:srgbClr val="FF0000"/>
              </a:solidFill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b="1" dirty="0"/>
              <a:t>Request </a:t>
            </a:r>
            <a:r>
              <a:rPr lang="en-US" altLang="zh-CN" b="1" dirty="0" smtClean="0"/>
              <a:t>message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250504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dirty="0"/>
              <a:t>A status line which includes the </a:t>
            </a:r>
            <a:r>
              <a:rPr lang="en-US" altLang="zh-CN" dirty="0">
                <a:hlinkClick r:id="rId2" tooltip="List of HTTP status codes"/>
              </a:rPr>
              <a:t>status code</a:t>
            </a:r>
            <a:r>
              <a:rPr lang="en-US" altLang="zh-CN" dirty="0"/>
              <a:t> and reason message 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en-US" altLang="zh-CN" dirty="0" smtClean="0">
                <a:hlinkClick r:id="rId3" tooltip="HTTP response header field"/>
              </a:rPr>
              <a:t>Response </a:t>
            </a:r>
            <a:r>
              <a:rPr lang="en-US" altLang="zh-CN" dirty="0">
                <a:hlinkClick r:id="rId3" tooltip="HTTP response header field"/>
              </a:rPr>
              <a:t>header fields</a:t>
            </a:r>
            <a:r>
              <a:rPr lang="en-US" altLang="zh-CN" dirty="0"/>
              <a:t> 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en-US" altLang="zh-CN" dirty="0" smtClean="0"/>
              <a:t>An </a:t>
            </a:r>
            <a:r>
              <a:rPr lang="en-US" altLang="zh-CN" dirty="0"/>
              <a:t>empty line.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An optional </a:t>
            </a:r>
            <a:r>
              <a:rPr lang="en-US" altLang="zh-CN" dirty="0">
                <a:hlinkClick r:id="rId4" tooltip="HTTP message body"/>
              </a:rPr>
              <a:t>message body</a:t>
            </a:r>
            <a:r>
              <a:rPr lang="en-US" altLang="zh-CN" dirty="0" smtClean="0"/>
              <a:t>.</a:t>
            </a:r>
          </a:p>
          <a:p>
            <a:endParaRPr kumimoji="1"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b="1" dirty="0"/>
              <a:t>Response </a:t>
            </a:r>
            <a:r>
              <a:rPr lang="en-US" altLang="zh-CN" b="1" dirty="0" smtClean="0"/>
              <a:t>message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659436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838200" y="1532965"/>
            <a:ext cx="4940300" cy="464399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2000" dirty="0" smtClean="0"/>
              <a:t>request</a:t>
            </a:r>
            <a:r>
              <a:rPr kumimoji="1" lang="zh-CN" altLang="en-US" sz="2000" dirty="0" smtClean="0"/>
              <a:t>中的</a:t>
            </a:r>
            <a:r>
              <a:rPr kumimoji="1" lang="en-US" altLang="zh-CN" sz="2000" dirty="0" smtClean="0"/>
              <a:t>Accept:</a:t>
            </a:r>
          </a:p>
          <a:p>
            <a:pPr>
              <a:lnSpc>
                <a:spcPct val="150000"/>
              </a:lnSpc>
            </a:pPr>
            <a:r>
              <a:rPr kumimoji="1" lang="en-US" altLang="zh-CN" sz="2000" dirty="0" smtClean="0"/>
              <a:t>response</a:t>
            </a:r>
            <a:r>
              <a:rPr kumimoji="1" lang="zh-CN" altLang="en-US" sz="2000" dirty="0" smtClean="0"/>
              <a:t>中的</a:t>
            </a:r>
            <a:r>
              <a:rPr kumimoji="1" lang="en-US" altLang="zh-CN" sz="2000" dirty="0" smtClean="0"/>
              <a:t>Content-Type:</a:t>
            </a:r>
          </a:p>
          <a:p>
            <a:pPr>
              <a:lnSpc>
                <a:spcPct val="150000"/>
              </a:lnSpc>
            </a:pPr>
            <a:r>
              <a:rPr kumimoji="1" lang="zh-CN" altLang="en-US" sz="2000" dirty="0" smtClean="0"/>
              <a:t>表示消费和生产的数据类型（</a:t>
            </a:r>
            <a:r>
              <a:rPr kumimoji="1" lang="en-US" altLang="zh-CN" sz="2000" dirty="0" smtClean="0">
                <a:hlinkClick r:id="rId2"/>
              </a:rPr>
              <a:t>MIME</a:t>
            </a:r>
            <a:r>
              <a:rPr kumimoji="1" lang="zh-CN" altLang="en-US" sz="2000" dirty="0" smtClean="0"/>
              <a:t>）</a:t>
            </a:r>
            <a:endParaRPr kumimoji="1" lang="zh-CN" altLang="en-US" sz="2000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有关</a:t>
            </a:r>
            <a:r>
              <a:rPr kumimoji="1" lang="en-US" altLang="zh-CN" dirty="0" smtClean="0"/>
              <a:t>MIME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6642" y="1358153"/>
            <a:ext cx="6064862" cy="5325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8267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000" dirty="0" smtClean="0"/>
              <a:t>默认为</a:t>
            </a:r>
            <a:r>
              <a:rPr kumimoji="1" lang="en-US" altLang="zh-CN" sz="2000" dirty="0" smtClean="0"/>
              <a:t>:</a:t>
            </a:r>
            <a:r>
              <a:rPr lang="en-US" altLang="zh-CN" sz="2000" dirty="0"/>
              <a:t>Connection: </a:t>
            </a:r>
            <a:r>
              <a:rPr lang="en-US" altLang="zh-CN" sz="2000" dirty="0" smtClean="0"/>
              <a:t>keep-alive</a:t>
            </a:r>
          </a:p>
          <a:p>
            <a:pPr>
              <a:lnSpc>
                <a:spcPct val="150000"/>
              </a:lnSpc>
            </a:pPr>
            <a:r>
              <a:rPr kumimoji="1" lang="en-US" altLang="zh-CN" sz="2000" dirty="0" smtClean="0"/>
              <a:t>TCP</a:t>
            </a:r>
            <a:r>
              <a:rPr kumimoji="1" lang="zh-CN" altLang="en-US" sz="2000" dirty="0" smtClean="0"/>
              <a:t>在无活动情况下，自动关闭（最好加入</a:t>
            </a:r>
            <a:r>
              <a:rPr lang="en-US" altLang="zh-CN" sz="2000" dirty="0"/>
              <a:t>Connection: close</a:t>
            </a:r>
            <a:r>
              <a:rPr kumimoji="1" lang="zh-CN" altLang="en-US" sz="2000" dirty="0" smtClean="0"/>
              <a:t>）</a:t>
            </a:r>
            <a:endParaRPr kumimoji="1" lang="en-US" altLang="zh-CN" sz="2000" dirty="0" smtClean="0"/>
          </a:p>
          <a:p>
            <a:pPr>
              <a:lnSpc>
                <a:spcPct val="150000"/>
              </a:lnSpc>
            </a:pPr>
            <a:r>
              <a:rPr lang="zh-CN" altLang="en-US" sz="2000" dirty="0"/>
              <a:t>管道</a:t>
            </a:r>
            <a:r>
              <a:rPr lang="zh-CN" altLang="en-US" sz="2000" dirty="0" smtClean="0"/>
              <a:t>机制</a:t>
            </a:r>
            <a:r>
              <a:rPr lang="en-US" altLang="zh-CN" sz="2000" dirty="0" smtClean="0"/>
              <a:t>:</a:t>
            </a:r>
            <a:r>
              <a:rPr lang="zh-CN" altLang="en-US" sz="2000" dirty="0" smtClean="0"/>
              <a:t>同时发送多个请求，但响应还是排队到达，此时的响应就需要加入</a:t>
            </a:r>
            <a:r>
              <a:rPr lang="en-US" altLang="zh-CN" sz="2000" dirty="0"/>
              <a:t>Content-Length: </a:t>
            </a:r>
            <a:r>
              <a:rPr lang="en-US" altLang="zh-CN" sz="2000" dirty="0" smtClean="0"/>
              <a:t>3495</a:t>
            </a:r>
            <a:r>
              <a:rPr lang="zh-CN" altLang="en-US" sz="2000" dirty="0" smtClean="0"/>
              <a:t>，以区别响应数据边界</a:t>
            </a:r>
            <a:endParaRPr lang="en-US" altLang="zh-CN" sz="2000" dirty="0" smtClean="0"/>
          </a:p>
          <a:p>
            <a:pPr>
              <a:lnSpc>
                <a:spcPct val="150000"/>
              </a:lnSpc>
            </a:pPr>
            <a:r>
              <a:rPr lang="en-US" altLang="zh-CN" sz="2000" dirty="0" smtClean="0"/>
              <a:t>stream</a:t>
            </a:r>
            <a:r>
              <a:rPr lang="zh-CN" altLang="en-US" sz="2000" dirty="0" smtClean="0"/>
              <a:t>模式的加入：使用</a:t>
            </a:r>
            <a:r>
              <a:rPr lang="en-US" altLang="zh-CN" sz="2000" dirty="0"/>
              <a:t>Transfer-Encoding: </a:t>
            </a:r>
            <a:r>
              <a:rPr lang="en-US" altLang="zh-CN" sz="2000" dirty="0" smtClean="0"/>
              <a:t>chunked(</a:t>
            </a:r>
            <a:r>
              <a:rPr lang="zh-CN" altLang="en-US" sz="2000" dirty="0" smtClean="0"/>
              <a:t>见下页图</a:t>
            </a:r>
            <a:r>
              <a:rPr lang="en-US" altLang="zh-CN" sz="2000" dirty="0" smtClean="0"/>
              <a:t>)</a:t>
            </a:r>
            <a:r>
              <a:rPr lang="zh-CN" altLang="en-US" sz="2000" dirty="0" smtClean="0"/>
              <a:t>，此方式比</a:t>
            </a:r>
            <a:r>
              <a:rPr lang="en-US" altLang="zh-CN" sz="2000" dirty="0" smtClean="0"/>
              <a:t>Content-Length</a:t>
            </a:r>
            <a:r>
              <a:rPr lang="zh-CN" altLang="en-US" sz="2000" dirty="0" smtClean="0"/>
              <a:t>的</a:t>
            </a:r>
            <a:r>
              <a:rPr lang="en-US" altLang="zh-CN" sz="2000" dirty="0" smtClean="0"/>
              <a:t>buffer</a:t>
            </a:r>
            <a:r>
              <a:rPr lang="zh-CN" altLang="en-US" sz="2000" dirty="0" smtClean="0"/>
              <a:t>模式，更具备效率。</a:t>
            </a:r>
            <a:endParaRPr lang="en-US" altLang="zh-CN" sz="2000" dirty="0" smtClean="0"/>
          </a:p>
          <a:p>
            <a:pPr>
              <a:lnSpc>
                <a:spcPct val="150000"/>
              </a:lnSpc>
            </a:pPr>
            <a:r>
              <a:rPr lang="en-US" altLang="zh-CN" sz="2000" dirty="0" smtClean="0"/>
              <a:t>Host</a:t>
            </a:r>
            <a:r>
              <a:rPr lang="zh-CN" altLang="en-US" sz="2000" dirty="0" smtClean="0"/>
              <a:t>头的加入：</a:t>
            </a:r>
            <a:r>
              <a:rPr lang="en-US" altLang="zh-CN" sz="2000" dirty="0"/>
              <a:t>Host: </a:t>
            </a:r>
            <a:r>
              <a:rPr lang="en-US" altLang="zh-CN" sz="2000" dirty="0" smtClean="0">
                <a:hlinkClick r:id="rId2"/>
              </a:rPr>
              <a:t>www.example.com</a:t>
            </a:r>
            <a:r>
              <a:rPr lang="zh-CN" altLang="en-US" sz="2000" dirty="0" smtClean="0"/>
              <a:t>，这样可以让一个主机具备多个域名（虚拟主机）</a:t>
            </a:r>
            <a:endParaRPr lang="en-US" altLang="zh-CN" sz="2000" dirty="0" smtClean="0"/>
          </a:p>
          <a:p>
            <a:endParaRPr lang="en-US" altLang="zh-CN" sz="2000" dirty="0" smtClean="0"/>
          </a:p>
          <a:p>
            <a:endParaRPr lang="en-US" altLang="zh-CN" sz="2000" dirty="0"/>
          </a:p>
          <a:p>
            <a:endParaRPr kumimoji="1" lang="zh-CN" altLang="en-US" sz="2000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HTTP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1.1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(1999)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648208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dirty="0" err="1"/>
              <a:t>NodeJs</a:t>
            </a:r>
            <a:r>
              <a:rPr kumimoji="1" lang="en-US" altLang="zh-CN" dirty="0" smtClean="0"/>
              <a:t>: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>
                <a:hlinkClick r:id="rId2"/>
              </a:rPr>
              <a:t>http</a:t>
            </a:r>
            <a:r>
              <a:rPr kumimoji="1" lang="en-US" altLang="zh-CN" dirty="0">
                <a:hlinkClick r:id="rId2"/>
              </a:rPr>
              <a:t>://nodejs.cn</a:t>
            </a:r>
            <a:r>
              <a:rPr kumimoji="1" lang="en-US" altLang="zh-CN" dirty="0" smtClean="0">
                <a:hlinkClick r:id="rId2"/>
              </a:rPr>
              <a:t>/</a:t>
            </a:r>
            <a:endParaRPr kumimoji="1" lang="en-US" altLang="zh-CN" dirty="0" smtClean="0"/>
          </a:p>
          <a:p>
            <a:pPr>
              <a:lnSpc>
                <a:spcPct val="150000"/>
              </a:lnSpc>
            </a:pPr>
            <a:r>
              <a:rPr kumimoji="1" lang="en-US" altLang="zh-CN" dirty="0" err="1" smtClean="0"/>
              <a:t>Webstorm</a:t>
            </a:r>
            <a:r>
              <a:rPr kumimoji="1" lang="en-US" altLang="zh-CN" dirty="0" smtClean="0"/>
              <a:t>:</a:t>
            </a:r>
            <a:r>
              <a:rPr kumimoji="1" lang="zh-CN" altLang="en-US" dirty="0" smtClean="0"/>
              <a:t> </a:t>
            </a:r>
            <a:r>
              <a:rPr kumimoji="1" lang="en-US" altLang="zh-CN" dirty="0">
                <a:hlinkClick r:id="rId3"/>
              </a:rPr>
              <a:t>http://www.jetbrains.com/webstorm</a:t>
            </a:r>
            <a:r>
              <a:rPr kumimoji="1" lang="en-US" altLang="zh-CN" dirty="0" smtClean="0">
                <a:hlinkClick r:id="rId3"/>
              </a:rPr>
              <a:t>/</a:t>
            </a:r>
            <a:endParaRPr kumimoji="1" lang="en-US" altLang="zh-CN" dirty="0" smtClean="0"/>
          </a:p>
          <a:p>
            <a:pPr>
              <a:lnSpc>
                <a:spcPct val="150000"/>
              </a:lnSpc>
            </a:pPr>
            <a:r>
              <a:rPr kumimoji="1" lang="en-US" altLang="zh-CN" dirty="0" err="1"/>
              <a:t>Git</a:t>
            </a:r>
            <a:r>
              <a:rPr kumimoji="1" lang="en-US" altLang="zh-CN" dirty="0" smtClean="0"/>
              <a:t>: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>
                <a:hlinkClick r:id="rId4"/>
              </a:rPr>
              <a:t>http</a:t>
            </a:r>
            <a:r>
              <a:rPr kumimoji="1" lang="en-US" altLang="zh-CN" dirty="0">
                <a:hlinkClick r:id="rId4"/>
              </a:rPr>
              <a:t>://git-scm.org</a:t>
            </a:r>
            <a:r>
              <a:rPr kumimoji="1" lang="en-US" altLang="zh-CN" dirty="0" smtClean="0">
                <a:hlinkClick r:id="rId4"/>
              </a:rPr>
              <a:t>/</a:t>
            </a:r>
            <a:endParaRPr kumimoji="1" lang="en-US" altLang="zh-CN" dirty="0" smtClean="0"/>
          </a:p>
          <a:p>
            <a:pPr>
              <a:lnSpc>
                <a:spcPct val="150000"/>
              </a:lnSpc>
            </a:pPr>
            <a:r>
              <a:rPr kumimoji="1" lang="en-US" altLang="zh-CN" dirty="0" smtClean="0"/>
              <a:t>Chrome/Firefox</a:t>
            </a:r>
            <a:r>
              <a:rPr kumimoji="1" lang="zh-CN" altLang="en-US" dirty="0" smtClean="0"/>
              <a:t> 浏览器</a:t>
            </a:r>
            <a:endParaRPr kumimoji="1" lang="en-US" altLang="zh-CN" dirty="0" smtClean="0"/>
          </a:p>
          <a:p>
            <a:pPr>
              <a:lnSpc>
                <a:spcPct val="150000"/>
              </a:lnSpc>
            </a:pPr>
            <a:r>
              <a:rPr lang="en-US" altLang="zh-CN" dirty="0">
                <a:hlinkClick r:id="rId5"/>
              </a:rPr>
              <a:t>https://</a:t>
            </a:r>
            <a:r>
              <a:rPr lang="en-US" altLang="zh-CN" dirty="0" smtClean="0">
                <a:hlinkClick r:id="rId5"/>
              </a:rPr>
              <a:t>github.com/johnyu66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endParaRPr lang="zh-CN" altLang="en-US" dirty="0"/>
          </a:p>
          <a:p>
            <a:endParaRPr lang="en-US" altLang="zh-CN" dirty="0" smtClean="0"/>
          </a:p>
          <a:p>
            <a:endParaRPr kumimoji="1" lang="en-US" altLang="zh-CN" dirty="0"/>
          </a:p>
          <a:p>
            <a:endParaRPr kumimoji="1" lang="en-US" altLang="zh-CN" dirty="0" smtClean="0"/>
          </a:p>
          <a:p>
            <a:endParaRPr kumimoji="1" lang="en-US" altLang="zh-CN" dirty="0" smtClean="0"/>
          </a:p>
          <a:p>
            <a:endParaRPr kumimoji="1" lang="en-US" altLang="zh-CN" dirty="0" smtClean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安装的软件、课程地址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960655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19008"/>
            <a:ext cx="12192000" cy="5419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3876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412" y="495299"/>
            <a:ext cx="4659888" cy="6052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745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CN" dirty="0" smtClean="0"/>
              <a:t>HTTP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2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330562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>
              <a:lnSpc>
                <a:spcPct val="150000"/>
              </a:lnSpc>
            </a:pPr>
            <a:r>
              <a:rPr lang="en-US" altLang="zh-CN" dirty="0"/>
              <a:t>Binary instead of Textual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Multiplexing - Multiple asynchronous HTTP requests over a single connection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Header compression using HPACK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Server Push - Multiple responses for single request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Request Prioritization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Security</a:t>
            </a:r>
          </a:p>
          <a:p>
            <a:endParaRPr kumimoji="1"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HTTP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2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(2015)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840831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CN" dirty="0" smtClean="0"/>
              <a:t>HTTPS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903905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838200" y="1532965"/>
            <a:ext cx="3924300" cy="4643998"/>
          </a:xfr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pPr>
              <a:lnSpc>
                <a:spcPct val="200000"/>
              </a:lnSpc>
            </a:pPr>
            <a:r>
              <a:rPr kumimoji="1" lang="zh-CN" altLang="en-US" b="1" dirty="0" smtClean="0"/>
              <a:t>风险：</a:t>
            </a:r>
            <a:endParaRPr kumimoji="1" lang="en-US" altLang="zh-CN" b="1" dirty="0" smtClean="0"/>
          </a:p>
          <a:p>
            <a:pPr lvl="1">
              <a:lnSpc>
                <a:spcPct val="250000"/>
              </a:lnSpc>
            </a:pPr>
            <a:r>
              <a:rPr lang="zh-CN" altLang="en-US" sz="1800" b="1" dirty="0" smtClean="0"/>
              <a:t>窃听</a:t>
            </a:r>
            <a:r>
              <a:rPr lang="zh-CN" altLang="en-US" sz="1800" b="1" dirty="0"/>
              <a:t>风险</a:t>
            </a:r>
            <a:r>
              <a:rPr lang="zh-CN" altLang="en-US" sz="1800" dirty="0"/>
              <a:t>（</a:t>
            </a:r>
            <a:r>
              <a:rPr lang="en-US" altLang="zh-CN" sz="1800" dirty="0"/>
              <a:t>eavesdropping</a:t>
            </a:r>
            <a:r>
              <a:rPr lang="zh-CN" altLang="en-US" sz="1800" dirty="0" smtClean="0"/>
              <a:t>）</a:t>
            </a:r>
            <a:endParaRPr lang="en-US" altLang="zh-CN" sz="1800" dirty="0" smtClean="0"/>
          </a:p>
          <a:p>
            <a:pPr lvl="1">
              <a:lnSpc>
                <a:spcPct val="250000"/>
              </a:lnSpc>
            </a:pPr>
            <a:r>
              <a:rPr lang="zh-CN" altLang="en-US" sz="1800" b="1" dirty="0" smtClean="0"/>
              <a:t>篡改</a:t>
            </a:r>
            <a:r>
              <a:rPr lang="zh-CN" altLang="en-US" sz="1800" b="1" dirty="0"/>
              <a:t>风险</a:t>
            </a:r>
            <a:r>
              <a:rPr lang="zh-CN" altLang="en-US" sz="1800" dirty="0"/>
              <a:t>（</a:t>
            </a:r>
            <a:r>
              <a:rPr lang="en-US" altLang="zh-CN" sz="1800" dirty="0"/>
              <a:t>tampering</a:t>
            </a:r>
            <a:r>
              <a:rPr lang="zh-CN" altLang="en-US" sz="1800" dirty="0" smtClean="0"/>
              <a:t>）</a:t>
            </a:r>
            <a:endParaRPr lang="en-US" altLang="zh-CN" sz="1800" dirty="0" smtClean="0"/>
          </a:p>
          <a:p>
            <a:pPr lvl="1">
              <a:lnSpc>
                <a:spcPct val="250000"/>
              </a:lnSpc>
            </a:pPr>
            <a:r>
              <a:rPr lang="zh-CN" altLang="en-US" sz="1800" b="1" dirty="0" smtClean="0"/>
              <a:t>冒充</a:t>
            </a:r>
            <a:r>
              <a:rPr lang="zh-CN" altLang="en-US" sz="1800" b="1" dirty="0"/>
              <a:t>风险</a:t>
            </a:r>
            <a:r>
              <a:rPr lang="zh-CN" altLang="en-US" sz="1800" dirty="0"/>
              <a:t>（</a:t>
            </a:r>
            <a:r>
              <a:rPr lang="en-US" altLang="zh-CN" sz="1800" dirty="0"/>
              <a:t>pretending</a:t>
            </a:r>
            <a:r>
              <a:rPr lang="zh-CN" altLang="en-US" dirty="0" smtClean="0"/>
              <a:t>）</a:t>
            </a:r>
            <a:r>
              <a:rPr lang="zh-CN" altLang="en-US" dirty="0"/>
              <a:t/>
            </a:r>
            <a:br>
              <a:rPr lang="zh-CN" altLang="en-US" dirty="0"/>
            </a:br>
            <a:endParaRPr kumimoji="1"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HTTPS</a:t>
            </a:r>
            <a:endParaRPr kumimoji="1" lang="zh-CN" altLang="en-US" dirty="0"/>
          </a:p>
        </p:txBody>
      </p:sp>
      <p:sp>
        <p:nvSpPr>
          <p:cNvPr id="4" name="内容占位符 1"/>
          <p:cNvSpPr txBox="1">
            <a:spLocks/>
          </p:cNvSpPr>
          <p:nvPr/>
        </p:nvSpPr>
        <p:spPr>
          <a:xfrm>
            <a:off x="4965700" y="1532965"/>
            <a:ext cx="6286500" cy="464399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Monaco" charset="0"/>
                <a:ea typeface="Monaco" charset="0"/>
                <a:cs typeface="Monaco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Monaco" charset="0"/>
                <a:ea typeface="Monaco" charset="0"/>
                <a:cs typeface="Monaco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Monaco" charset="0"/>
                <a:ea typeface="Monaco" charset="0"/>
                <a:cs typeface="Monaco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Monaco" charset="0"/>
                <a:ea typeface="Monaco" charset="0"/>
                <a:cs typeface="Monaco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Monaco" charset="0"/>
                <a:ea typeface="Monaco" charset="0"/>
                <a:cs typeface="Monaco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kumimoji="1" lang="zh-CN" altLang="en-US" b="1" dirty="0" smtClean="0"/>
              <a:t>对策：</a:t>
            </a:r>
            <a:endParaRPr kumimoji="1" lang="en-US" altLang="zh-CN" b="1" dirty="0" smtClean="0"/>
          </a:p>
          <a:p>
            <a:pPr>
              <a:lnSpc>
                <a:spcPct val="200000"/>
              </a:lnSpc>
            </a:pPr>
            <a:r>
              <a:rPr lang="zh-CN" altLang="en-US" sz="2000" dirty="0" smtClean="0"/>
              <a:t>所有</a:t>
            </a:r>
            <a:r>
              <a:rPr lang="zh-CN" altLang="en-US" sz="2000" dirty="0"/>
              <a:t>信息都是</a:t>
            </a:r>
            <a:r>
              <a:rPr lang="zh-CN" altLang="en-US" sz="2000" b="1" dirty="0"/>
              <a:t>加密传播</a:t>
            </a:r>
            <a:r>
              <a:rPr lang="zh-CN" altLang="en-US" sz="2000" dirty="0"/>
              <a:t>，第三方无法窃听。</a:t>
            </a:r>
          </a:p>
          <a:p>
            <a:pPr>
              <a:lnSpc>
                <a:spcPct val="200000"/>
              </a:lnSpc>
            </a:pPr>
            <a:r>
              <a:rPr lang="zh-CN" altLang="en-US" sz="2000" dirty="0" smtClean="0"/>
              <a:t>具有</a:t>
            </a:r>
            <a:r>
              <a:rPr lang="zh-CN" altLang="en-US" sz="2000" b="1" dirty="0"/>
              <a:t>校验机制</a:t>
            </a:r>
            <a:r>
              <a:rPr lang="zh-CN" altLang="en-US" sz="2000" dirty="0"/>
              <a:t>，一旦被篡改，通信双方会立刻发现。</a:t>
            </a:r>
          </a:p>
          <a:p>
            <a:pPr>
              <a:lnSpc>
                <a:spcPct val="200000"/>
              </a:lnSpc>
            </a:pPr>
            <a:r>
              <a:rPr lang="zh-CN" altLang="en-US" sz="2000" dirty="0" smtClean="0"/>
              <a:t>配备</a:t>
            </a:r>
            <a:r>
              <a:rPr lang="zh-CN" altLang="en-US" sz="2000" b="1" dirty="0"/>
              <a:t>身份证书</a:t>
            </a:r>
            <a:r>
              <a:rPr lang="zh-CN" altLang="en-US" sz="2000" dirty="0"/>
              <a:t>，防止身份被冒充</a:t>
            </a:r>
            <a:r>
              <a:rPr lang="zh-CN" altLang="en-US" sz="2000" dirty="0" smtClean="0"/>
              <a:t>。</a:t>
            </a:r>
            <a:r>
              <a:rPr lang="zh-CN" altLang="en-US" dirty="0" smtClean="0"/>
              <a:t/>
            </a:r>
            <a:br>
              <a:rPr lang="zh-CN" altLang="en-US" dirty="0" smtClean="0"/>
            </a:b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238834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32BC26D8-82FB-445E-AA49-62A77D7C1EE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74D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CB44330D-EA18-4254-AA95-EB49948539B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0564" y="643467"/>
            <a:ext cx="8570871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7815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CN" dirty="0" smtClean="0"/>
              <a:t>HTML5</a:t>
            </a:r>
            <a:r>
              <a:rPr kumimoji="1" lang="zh-CN" altLang="en-US" dirty="0" smtClean="0"/>
              <a:t> 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301499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zh-CN" altLang="en-US" sz="1800" dirty="0" smtClean="0"/>
              <a:t>语义化标签：</a:t>
            </a:r>
            <a:r>
              <a:rPr lang="zh-CN" altLang="en-US" sz="1800" dirty="0"/>
              <a:t>比如 </a:t>
            </a:r>
            <a:r>
              <a:rPr lang="en-US" altLang="zh-CN" sz="1800" dirty="0"/>
              <a:t>article</a:t>
            </a:r>
            <a:r>
              <a:rPr lang="zh-CN" altLang="en-US" sz="1800" dirty="0"/>
              <a:t>、</a:t>
            </a:r>
            <a:r>
              <a:rPr lang="en-US" altLang="zh-CN" sz="1800" dirty="0"/>
              <a:t>footer</a:t>
            </a:r>
            <a:r>
              <a:rPr lang="zh-CN" altLang="en-US" sz="1800" dirty="0"/>
              <a:t>、</a:t>
            </a:r>
            <a:r>
              <a:rPr lang="en-US" altLang="zh-CN" sz="1800" dirty="0"/>
              <a:t>header</a:t>
            </a:r>
            <a:r>
              <a:rPr lang="zh-CN" altLang="en-US" sz="1800" dirty="0"/>
              <a:t>、</a:t>
            </a:r>
            <a:r>
              <a:rPr lang="en-US" altLang="zh-CN" sz="1800" dirty="0" err="1"/>
              <a:t>nav</a:t>
            </a:r>
            <a:r>
              <a:rPr lang="zh-CN" altLang="en-US" sz="1800" dirty="0"/>
              <a:t>、</a:t>
            </a:r>
            <a:r>
              <a:rPr lang="en-US" altLang="zh-CN" sz="1800" dirty="0" err="1" smtClean="0"/>
              <a:t>section,code</a:t>
            </a:r>
            <a:endParaRPr lang="en-US" altLang="zh-CN" sz="1800" dirty="0" smtClean="0"/>
          </a:p>
          <a:p>
            <a:pPr>
              <a:lnSpc>
                <a:spcPct val="200000"/>
              </a:lnSpc>
            </a:pPr>
            <a:r>
              <a:rPr lang="zh-CN" altLang="en-US" sz="1800" dirty="0"/>
              <a:t>新的表单控件，比如 </a:t>
            </a:r>
            <a:r>
              <a:rPr lang="en-US" altLang="zh-CN" sz="1800" dirty="0"/>
              <a:t>calendar</a:t>
            </a:r>
            <a:r>
              <a:rPr lang="zh-CN" altLang="en-US" sz="1800" dirty="0"/>
              <a:t>、</a:t>
            </a:r>
            <a:r>
              <a:rPr lang="en-US" altLang="zh-CN" sz="1800" dirty="0"/>
              <a:t>date</a:t>
            </a:r>
            <a:r>
              <a:rPr lang="zh-CN" altLang="en-US" sz="1800" dirty="0"/>
              <a:t>、</a:t>
            </a:r>
            <a:r>
              <a:rPr lang="en-US" altLang="zh-CN" sz="1800" dirty="0"/>
              <a:t>time</a:t>
            </a:r>
            <a:r>
              <a:rPr lang="zh-CN" altLang="en-US" sz="1800" dirty="0"/>
              <a:t>、</a:t>
            </a:r>
            <a:r>
              <a:rPr lang="en-US" altLang="zh-CN" sz="1800" dirty="0"/>
              <a:t>email</a:t>
            </a:r>
            <a:r>
              <a:rPr lang="zh-CN" altLang="en-US" sz="1800" dirty="0"/>
              <a:t>、</a:t>
            </a:r>
            <a:r>
              <a:rPr lang="en-US" altLang="zh-CN" sz="1800" dirty="0" err="1"/>
              <a:t>url</a:t>
            </a:r>
            <a:r>
              <a:rPr lang="zh-CN" altLang="en-US" sz="1800" dirty="0"/>
              <a:t>、</a:t>
            </a:r>
            <a:r>
              <a:rPr lang="en-US" altLang="zh-CN" sz="1800" dirty="0" smtClean="0"/>
              <a:t>search</a:t>
            </a:r>
            <a:endParaRPr lang="en-US" altLang="zh-CN" sz="1800" dirty="0"/>
          </a:p>
          <a:p>
            <a:pPr>
              <a:lnSpc>
                <a:spcPct val="200000"/>
              </a:lnSpc>
            </a:pPr>
            <a:r>
              <a:rPr lang="zh-CN" altLang="en-US" sz="1800" dirty="0" smtClean="0"/>
              <a:t>增加了更多的事件</a:t>
            </a:r>
            <a:r>
              <a:rPr lang="en-US" altLang="zh-CN" sz="1800" dirty="0" smtClean="0"/>
              <a:t>:</a:t>
            </a:r>
            <a:r>
              <a:rPr lang="en-US" altLang="zh-CN" sz="1800" dirty="0" err="1" smtClean="0"/>
              <a:t>window.onerror,formfield.oninput</a:t>
            </a:r>
            <a:endParaRPr lang="en-US" altLang="zh-CN" sz="1800" dirty="0" smtClean="0"/>
          </a:p>
          <a:p>
            <a:pPr>
              <a:lnSpc>
                <a:spcPct val="200000"/>
              </a:lnSpc>
            </a:pPr>
            <a:r>
              <a:rPr lang="zh-CN" altLang="en-US" sz="1800" dirty="0" smtClean="0"/>
              <a:t>用于</a:t>
            </a:r>
            <a:r>
              <a:rPr lang="zh-CN" altLang="en-US" sz="1800" dirty="0"/>
              <a:t>绘画的 </a:t>
            </a:r>
            <a:r>
              <a:rPr lang="en-US" altLang="zh-CN" sz="1800" dirty="0"/>
              <a:t>canvas </a:t>
            </a:r>
            <a:r>
              <a:rPr lang="zh-CN" altLang="en-US" sz="1800" dirty="0"/>
              <a:t>元素</a:t>
            </a:r>
          </a:p>
          <a:p>
            <a:pPr>
              <a:lnSpc>
                <a:spcPct val="200000"/>
              </a:lnSpc>
            </a:pPr>
            <a:r>
              <a:rPr lang="zh-CN" altLang="en-US" sz="1800" dirty="0"/>
              <a:t>用于媒介回放的 </a:t>
            </a:r>
            <a:r>
              <a:rPr lang="en-US" altLang="zh-CN" sz="1800" dirty="0"/>
              <a:t>video </a:t>
            </a:r>
            <a:r>
              <a:rPr lang="zh-CN" altLang="en-US" sz="1800" dirty="0"/>
              <a:t>和 </a:t>
            </a:r>
            <a:r>
              <a:rPr lang="en-US" altLang="zh-CN" sz="1800" dirty="0"/>
              <a:t>audio </a:t>
            </a:r>
            <a:r>
              <a:rPr lang="zh-CN" altLang="en-US" sz="1800" dirty="0"/>
              <a:t>元素</a:t>
            </a:r>
          </a:p>
          <a:p>
            <a:pPr>
              <a:lnSpc>
                <a:spcPct val="200000"/>
              </a:lnSpc>
            </a:pPr>
            <a:r>
              <a:rPr lang="zh-CN" altLang="en-US" sz="1800" dirty="0"/>
              <a:t>对本地离线存储的更好的支持</a:t>
            </a:r>
          </a:p>
          <a:p>
            <a:endParaRPr lang="en-US" altLang="zh-CN" sz="1800" dirty="0"/>
          </a:p>
          <a:p>
            <a:endParaRPr kumimoji="1"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总体认识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814503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关于</a:t>
            </a:r>
            <a:r>
              <a:rPr kumimoji="1" lang="en-US" altLang="zh-CN" dirty="0" smtClean="0"/>
              <a:t>Input</a:t>
            </a:r>
            <a:r>
              <a:rPr kumimoji="1" lang="zh-CN" altLang="en-US" dirty="0" smtClean="0"/>
              <a:t>标签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800" y="1795851"/>
            <a:ext cx="10541000" cy="359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5559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Douglas</a:t>
            </a:r>
            <a:r>
              <a:rPr kumimoji="1" lang="zh-CN" altLang="en-US"/>
              <a:t> </a:t>
            </a:r>
            <a:r>
              <a:rPr kumimoji="1" lang="en-US" altLang="zh-CN"/>
              <a:t>Crockford</a:t>
            </a:r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948" y="2119011"/>
            <a:ext cx="5542671" cy="375998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1571" y="1484451"/>
            <a:ext cx="1925454" cy="253596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23262" y="1505862"/>
            <a:ext cx="2090567" cy="249314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21571" y="4312608"/>
            <a:ext cx="1925454" cy="2545392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70322" y="4226837"/>
            <a:ext cx="2043507" cy="2642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6774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audio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video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2040866"/>
            <a:ext cx="8279921" cy="2558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7343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838200" y="1532965"/>
            <a:ext cx="10515600" cy="865178"/>
          </a:xfrm>
        </p:spPr>
        <p:txBody>
          <a:bodyPr>
            <a:normAutofit/>
          </a:bodyPr>
          <a:lstStyle/>
          <a:p>
            <a:r>
              <a:rPr kumimoji="1" lang="en-US" altLang="zh-CN" sz="1800" dirty="0" err="1" smtClean="0"/>
              <a:t>cavDom.getContext</a:t>
            </a:r>
            <a:r>
              <a:rPr kumimoji="1" lang="en-US" altLang="zh-CN" sz="1800" dirty="0" smtClean="0"/>
              <a:t>(‘2d’)</a:t>
            </a:r>
            <a:r>
              <a:rPr kumimoji="1" lang="zh-CN" altLang="en-US" sz="1800" dirty="0" smtClean="0"/>
              <a:t>返回 </a:t>
            </a:r>
            <a:r>
              <a:rPr lang="nl-NL" altLang="zh-CN" sz="1800" b="1" dirty="0" smtClean="0">
                <a:hlinkClick r:id="rId2"/>
              </a:rPr>
              <a:t>CanvasRenderingContext2D</a:t>
            </a:r>
            <a:r>
              <a:rPr lang="nl-NL" altLang="zh-CN" sz="1800" dirty="0"/>
              <a:t> </a:t>
            </a:r>
            <a:endParaRPr lang="nl-NL" altLang="zh-CN" sz="1800" dirty="0" smtClean="0"/>
          </a:p>
          <a:p>
            <a:endParaRPr kumimoji="1" lang="zh-CN" altLang="en-US" sz="1800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canvas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969524"/>
            <a:ext cx="6235700" cy="9017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871224"/>
            <a:ext cx="6235700" cy="901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3675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本地</a:t>
            </a:r>
            <a:r>
              <a:rPr kumimoji="1" lang="en-US" altLang="zh-CN" dirty="0" smtClean="0"/>
              <a:t>/</a:t>
            </a:r>
            <a:r>
              <a:rPr kumimoji="1" lang="zh-CN" altLang="en-US" dirty="0" smtClean="0"/>
              <a:t>会话存储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591549"/>
            <a:ext cx="9453113" cy="4925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0138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CN" dirty="0" smtClean="0"/>
              <a:t>Write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Well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200203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2400" dirty="0"/>
              <a:t>HTML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5</a:t>
            </a:r>
            <a:r>
              <a:rPr kumimoji="1" lang="zh-CN" altLang="en-US" sz="2400" dirty="0"/>
              <a:t> </a:t>
            </a:r>
            <a:r>
              <a:rPr kumimoji="1" lang="en-US" altLang="zh-CN" sz="2400" dirty="0">
                <a:hlinkClick r:id="rId2"/>
              </a:rPr>
              <a:t>https://www.w3.org/TR/html5</a:t>
            </a:r>
            <a:r>
              <a:rPr kumimoji="1" lang="en-US" altLang="zh-CN" sz="2400" dirty="0" smtClean="0">
                <a:hlinkClick r:id="rId2"/>
              </a:rPr>
              <a:t>/</a:t>
            </a:r>
            <a:endParaRPr kumimoji="1" lang="en-US" altLang="zh-CN" sz="2400" dirty="0" smtClean="0"/>
          </a:p>
          <a:p>
            <a:pPr>
              <a:lnSpc>
                <a:spcPct val="150000"/>
              </a:lnSpc>
            </a:pPr>
            <a:r>
              <a:rPr kumimoji="1" lang="en-US" altLang="zh-CN" sz="2400" dirty="0"/>
              <a:t>DOM</a:t>
            </a:r>
            <a:r>
              <a:rPr kumimoji="1" lang="zh-CN" altLang="en-US" sz="2400" dirty="0"/>
              <a:t> </a:t>
            </a:r>
            <a:r>
              <a:rPr kumimoji="1" lang="en-US" altLang="zh-CN" sz="2400" dirty="0" smtClean="0"/>
              <a:t>3/BOM</a:t>
            </a:r>
          </a:p>
          <a:p>
            <a:pPr>
              <a:lnSpc>
                <a:spcPct val="150000"/>
              </a:lnSpc>
            </a:pPr>
            <a:r>
              <a:rPr kumimoji="1" lang="en-US" altLang="zh-CN" sz="2200" dirty="0" smtClean="0"/>
              <a:t>ECMAScript</a:t>
            </a:r>
            <a:r>
              <a:rPr kumimoji="1" lang="zh-CN" altLang="en-US" sz="2200" dirty="0" smtClean="0"/>
              <a:t> </a:t>
            </a:r>
            <a:r>
              <a:rPr kumimoji="1" lang="en-US" altLang="zh-CN" sz="2200" dirty="0"/>
              <a:t>6(ES2015)/</a:t>
            </a:r>
            <a:r>
              <a:rPr kumimoji="1" lang="en-US" altLang="zh-CN" sz="2200" dirty="0" smtClean="0"/>
              <a:t>7/8</a:t>
            </a:r>
          </a:p>
          <a:p>
            <a:pPr lvl="1">
              <a:lnSpc>
                <a:spcPct val="150000"/>
              </a:lnSpc>
            </a:pPr>
            <a:r>
              <a:rPr kumimoji="1" lang="en-US" altLang="zh-CN" sz="1800" dirty="0">
                <a:hlinkClick r:id="rId3"/>
              </a:rPr>
              <a:t>https://www.ecma-international.org/ecma-262/6.0</a:t>
            </a:r>
            <a:r>
              <a:rPr kumimoji="1" lang="en-US" altLang="zh-CN" sz="1800" dirty="0" smtClean="0">
                <a:hlinkClick r:id="rId3"/>
              </a:rPr>
              <a:t>/</a:t>
            </a:r>
            <a:endParaRPr kumimoji="1" lang="zh-CN" altLang="en-US" sz="1800" dirty="0"/>
          </a:p>
          <a:p>
            <a:pPr>
              <a:lnSpc>
                <a:spcPct val="150000"/>
              </a:lnSpc>
            </a:pPr>
            <a:r>
              <a:rPr kumimoji="1" lang="en-US" altLang="zh-CN" sz="2600" dirty="0"/>
              <a:t>JavaScript</a:t>
            </a:r>
            <a:endParaRPr kumimoji="1" lang="zh-CN" altLang="en-US" sz="2600" dirty="0"/>
          </a:p>
          <a:p>
            <a:pPr>
              <a:lnSpc>
                <a:spcPct val="150000"/>
              </a:lnSpc>
            </a:pPr>
            <a:r>
              <a:rPr kumimoji="1" lang="en-US" altLang="zh-CN" sz="2600" dirty="0" err="1" smtClean="0"/>
              <a:t>CommonJS</a:t>
            </a:r>
            <a:r>
              <a:rPr kumimoji="1" lang="en-US" altLang="zh-CN" sz="2600" dirty="0" smtClean="0"/>
              <a:t>(AMD,CMD,ES6</a:t>
            </a:r>
            <a:r>
              <a:rPr kumimoji="1" lang="zh-CN" altLang="en-US" sz="2600" dirty="0" smtClean="0"/>
              <a:t>模块系统</a:t>
            </a:r>
            <a:r>
              <a:rPr kumimoji="1" lang="en-US" altLang="zh-CN" sz="2600" dirty="0" smtClean="0"/>
              <a:t>)</a:t>
            </a:r>
            <a:endParaRPr kumimoji="1" lang="zh-CN" altLang="en-US" sz="2600" dirty="0"/>
          </a:p>
          <a:p>
            <a:pPr>
              <a:lnSpc>
                <a:spcPct val="150000"/>
              </a:lnSpc>
            </a:pPr>
            <a:r>
              <a:rPr kumimoji="1" lang="en-US" altLang="zh-CN" sz="2600" dirty="0" smtClean="0"/>
              <a:t>PWA</a:t>
            </a:r>
            <a:r>
              <a:rPr kumimoji="1" lang="zh-CN" altLang="en-US" sz="2600" dirty="0" smtClean="0"/>
              <a:t>（</a:t>
            </a:r>
            <a:r>
              <a:rPr kumimoji="1" lang="en-US" altLang="zh-CN" sz="2600" dirty="0" smtClean="0"/>
              <a:t>Progressive</a:t>
            </a:r>
            <a:r>
              <a:rPr kumimoji="1" lang="zh-CN" altLang="en-US" sz="2600" dirty="0" smtClean="0"/>
              <a:t> </a:t>
            </a:r>
            <a:r>
              <a:rPr kumimoji="1" lang="en-US" altLang="zh-CN" sz="2600" dirty="0" smtClean="0"/>
              <a:t>Web</a:t>
            </a:r>
            <a:r>
              <a:rPr kumimoji="1" lang="zh-CN" altLang="en-US" sz="2600" dirty="0" smtClean="0"/>
              <a:t> </a:t>
            </a:r>
            <a:r>
              <a:rPr kumimoji="1" lang="en-US" altLang="zh-CN" sz="2600" dirty="0" smtClean="0"/>
              <a:t>Apps</a:t>
            </a:r>
            <a:r>
              <a:rPr kumimoji="1" lang="zh-CN" altLang="en-US" sz="2600" dirty="0" smtClean="0"/>
              <a:t>）</a:t>
            </a:r>
            <a:endParaRPr kumimoji="1" lang="en-US" altLang="zh-CN" sz="2600" dirty="0" smtClean="0"/>
          </a:p>
          <a:p>
            <a:pPr>
              <a:lnSpc>
                <a:spcPct val="150000"/>
              </a:lnSpc>
            </a:pPr>
            <a:r>
              <a:rPr kumimoji="1" lang="en-US" altLang="zh-CN" sz="2600" dirty="0" smtClean="0"/>
              <a:t>Native</a:t>
            </a:r>
            <a:r>
              <a:rPr kumimoji="1" lang="zh-CN" altLang="en-US" sz="2600" dirty="0" smtClean="0"/>
              <a:t> </a:t>
            </a:r>
            <a:endParaRPr kumimoji="1" lang="zh-CN" altLang="en-US" sz="2600" dirty="0"/>
          </a:p>
          <a:p>
            <a:endParaRPr kumimoji="1"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盛筵</a:t>
            </a:r>
          </a:p>
        </p:txBody>
      </p:sp>
    </p:spTree>
    <p:extLst>
      <p:ext uri="{BB962C8B-B14F-4D97-AF65-F5344CB8AC3E}">
        <p14:creationId xmlns:p14="http://schemas.microsoft.com/office/powerpoint/2010/main" val="18000173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zh-CN" altLang="en-US" dirty="0"/>
              <a:t>运算平台：</a:t>
            </a:r>
          </a:p>
          <a:p>
            <a:pPr lvl="1"/>
            <a:r>
              <a:rPr kumimoji="1" lang="zh-CN" altLang="en-US" dirty="0"/>
              <a:t>浏览器端：</a:t>
            </a:r>
            <a:r>
              <a:rPr kumimoji="1" lang="en-US" altLang="zh-CN" dirty="0"/>
              <a:t>Edge</a:t>
            </a:r>
            <a:r>
              <a:rPr kumimoji="1" lang="zh-CN" altLang="en-US" dirty="0"/>
              <a:t>的新</a:t>
            </a:r>
            <a:r>
              <a:rPr kumimoji="1" lang="en-US" altLang="zh-CN" dirty="0" err="1"/>
              <a:t>js</a:t>
            </a:r>
            <a:r>
              <a:rPr kumimoji="1" lang="zh-CN" altLang="en-US" dirty="0"/>
              <a:t>引擎</a:t>
            </a:r>
            <a:r>
              <a:rPr kumimoji="1" lang="en-US" altLang="zh-CN" dirty="0"/>
              <a:t>,V8</a:t>
            </a:r>
            <a:endParaRPr kumimoji="1" lang="zh-CN" altLang="en-US" dirty="0"/>
          </a:p>
          <a:p>
            <a:pPr lvl="1"/>
            <a:r>
              <a:rPr kumimoji="1" lang="zh-CN" altLang="en-US" dirty="0"/>
              <a:t>本地端：</a:t>
            </a:r>
            <a:r>
              <a:rPr kumimoji="1" lang="en-US" altLang="zh-CN" dirty="0"/>
              <a:t>JVM</a:t>
            </a:r>
            <a:r>
              <a:rPr kumimoji="1" lang="zh-CN" altLang="en-US" dirty="0"/>
              <a:t>上的</a:t>
            </a:r>
            <a:r>
              <a:rPr kumimoji="1" lang="en-US" altLang="zh-CN" dirty="0"/>
              <a:t>Rhino</a:t>
            </a:r>
            <a:r>
              <a:rPr kumimoji="1" lang="zh-CN" altLang="en-US" dirty="0"/>
              <a:t>、</a:t>
            </a:r>
            <a:r>
              <a:rPr kumimoji="1" lang="en-US" altLang="zh-CN" dirty="0"/>
              <a:t>Linux/Unix</a:t>
            </a:r>
            <a:r>
              <a:rPr kumimoji="1" lang="zh-CN" altLang="en-US" dirty="0"/>
              <a:t>上安装</a:t>
            </a:r>
            <a:r>
              <a:rPr kumimoji="1" lang="en-US" altLang="zh-CN" dirty="0"/>
              <a:t>Chrome</a:t>
            </a:r>
            <a:r>
              <a:rPr kumimoji="1" lang="zh-CN" altLang="en-US" dirty="0"/>
              <a:t>的</a:t>
            </a:r>
            <a:r>
              <a:rPr kumimoji="1" lang="en-US" altLang="zh-CN" dirty="0"/>
              <a:t>V8</a:t>
            </a:r>
            <a:r>
              <a:rPr kumimoji="1" lang="zh-CN" altLang="en-US" dirty="0"/>
              <a:t>引擎</a:t>
            </a:r>
          </a:p>
          <a:p>
            <a:pPr lvl="1"/>
            <a:r>
              <a:rPr kumimoji="1" lang="zh-CN" altLang="en-US" dirty="0"/>
              <a:t>云平台：</a:t>
            </a:r>
            <a:r>
              <a:rPr kumimoji="1" lang="en-US" altLang="zh-CN" dirty="0" smtClean="0"/>
              <a:t>JS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API</a:t>
            </a:r>
            <a:endParaRPr kumimoji="1" lang="zh-CN" altLang="en-US" dirty="0"/>
          </a:p>
          <a:p>
            <a:pPr lvl="1"/>
            <a:endParaRPr kumimoji="1" lang="zh-CN" altLang="en-US" dirty="0"/>
          </a:p>
          <a:p>
            <a:r>
              <a:rPr kumimoji="1" lang="zh-CN" altLang="en-US" dirty="0"/>
              <a:t>代码书写方式</a:t>
            </a:r>
          </a:p>
          <a:p>
            <a:pPr lvl="1"/>
            <a:r>
              <a:rPr kumimoji="1" lang="en-US" altLang="zh-CN" dirty="0"/>
              <a:t>Backbone</a:t>
            </a:r>
            <a:r>
              <a:rPr kumimoji="1" lang="zh-CN" altLang="en-US" dirty="0"/>
              <a:t>、</a:t>
            </a:r>
            <a:r>
              <a:rPr kumimoji="1" lang="en-US" altLang="zh-CN" dirty="0"/>
              <a:t>React</a:t>
            </a:r>
            <a:r>
              <a:rPr kumimoji="1" lang="zh-CN" altLang="en-US" dirty="0"/>
              <a:t>、</a:t>
            </a:r>
            <a:r>
              <a:rPr kumimoji="1" lang="en-US" altLang="zh-CN" dirty="0" err="1" smtClean="0"/>
              <a:t>Angular,VueJS</a:t>
            </a:r>
            <a:r>
              <a:rPr kumimoji="1" lang="zh-CN" altLang="en-US" dirty="0" smtClean="0"/>
              <a:t>前端</a:t>
            </a:r>
            <a:r>
              <a:rPr kumimoji="1" lang="zh-CN" altLang="en-US" dirty="0"/>
              <a:t>框架的出现</a:t>
            </a:r>
          </a:p>
          <a:p>
            <a:pPr lvl="1"/>
            <a:r>
              <a:rPr kumimoji="1" lang="en-US" altLang="zh-CN" dirty="0" err="1"/>
              <a:t>CoffeeScript</a:t>
            </a:r>
            <a:r>
              <a:rPr kumimoji="1" lang="zh-CN" altLang="en-US" dirty="0"/>
              <a:t>、</a:t>
            </a:r>
            <a:r>
              <a:rPr kumimoji="1" lang="en-US" altLang="zh-CN" dirty="0" err="1"/>
              <a:t>TypeScript,Dart</a:t>
            </a:r>
            <a:r>
              <a:rPr kumimoji="1" lang="zh-CN" altLang="en-US" dirty="0"/>
              <a:t>的出现</a:t>
            </a:r>
          </a:p>
          <a:p>
            <a:pPr lvl="1"/>
            <a:r>
              <a:rPr kumimoji="1" lang="en-US" altLang="zh-CN" dirty="0"/>
              <a:t>ES6</a:t>
            </a:r>
            <a:r>
              <a:rPr kumimoji="1" lang="zh-CN" altLang="en-US" dirty="0"/>
              <a:t>的标准化</a:t>
            </a:r>
          </a:p>
          <a:p>
            <a:r>
              <a:rPr kumimoji="1" lang="zh-CN" altLang="en-US" dirty="0"/>
              <a:t>效率：</a:t>
            </a:r>
          </a:p>
          <a:p>
            <a:pPr lvl="1"/>
            <a:r>
              <a:rPr kumimoji="1" lang="en-US" altLang="zh-CN" dirty="0">
                <a:hlinkClick r:id="rId2"/>
              </a:rPr>
              <a:t>http://jsLinux.org</a:t>
            </a:r>
            <a:endParaRPr kumimoji="1" lang="zh-CN" altLang="en-US" dirty="0"/>
          </a:p>
          <a:p>
            <a:pPr lvl="1"/>
            <a:r>
              <a:rPr kumimoji="1" lang="en-US" altLang="zh-CN" dirty="0"/>
              <a:t>3D</a:t>
            </a:r>
            <a:r>
              <a:rPr kumimoji="1" lang="zh-CN" altLang="en-US" dirty="0"/>
              <a:t>引擎的</a:t>
            </a:r>
            <a:r>
              <a:rPr kumimoji="1" lang="en-US" altLang="zh-CN" dirty="0"/>
              <a:t>JS</a:t>
            </a:r>
            <a:r>
              <a:rPr kumimoji="1" lang="zh-CN" altLang="en-US" dirty="0"/>
              <a:t>接口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向光的生长：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2338" y="5530924"/>
            <a:ext cx="4471462" cy="646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1384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  <a:p>
            <a:r>
              <a:rPr kumimoji="1" lang="zh-CN" altLang="en-US"/>
              <a:t>职位：</a:t>
            </a:r>
            <a:r>
              <a:rPr kumimoji="1" lang="en-US" altLang="zh-CN"/>
              <a:t>JS</a:t>
            </a:r>
            <a:r>
              <a:rPr kumimoji="1" lang="zh-CN" altLang="en-US"/>
              <a:t>全栈型工程师、大前端工程师</a:t>
            </a:r>
          </a:p>
          <a:p>
            <a:endParaRPr kumimoji="1" lang="zh-CN" altLang="en-US"/>
          </a:p>
          <a:p>
            <a:r>
              <a:rPr kumimoji="1" lang="zh-CN" altLang="en-US"/>
              <a:t>技能：</a:t>
            </a:r>
            <a:r>
              <a:rPr kumimoji="1" lang="en-US" altLang="zh-CN"/>
              <a:t>M</a:t>
            </a:r>
            <a:r>
              <a:rPr kumimoji="1" lang="zh-CN" altLang="en-US"/>
              <a:t>（</a:t>
            </a:r>
            <a:r>
              <a:rPr kumimoji="1" lang="en-US" altLang="zh-CN"/>
              <a:t>Mongo</a:t>
            </a:r>
            <a:r>
              <a:rPr kumimoji="1" lang="zh-CN" altLang="en-US"/>
              <a:t>）</a:t>
            </a:r>
            <a:r>
              <a:rPr kumimoji="1" lang="en-US" altLang="zh-CN"/>
              <a:t>E(Express)A(Angular)N(Node)</a:t>
            </a:r>
            <a:endParaRPr kumimoji="1" lang="zh-CN" altLang="en-US"/>
          </a:p>
          <a:p>
            <a:endParaRPr kumimoji="1" lang="zh-CN" altLang="en-US"/>
          </a:p>
          <a:p>
            <a:r>
              <a:rPr kumimoji="1" lang="zh-CN" altLang="en-US"/>
              <a:t>效率：单兵管理成本！</a:t>
            </a:r>
          </a:p>
          <a:p>
            <a:endParaRPr kumimoji="1" lang="zh-CN" altLang="en-US"/>
          </a:p>
          <a:p>
            <a:r>
              <a:rPr kumimoji="1" lang="zh-CN" altLang="en-US"/>
              <a:t>性能：</a:t>
            </a:r>
            <a:r>
              <a:rPr kumimoji="1" lang="en-US" altLang="zh-CN"/>
              <a:t>Data-Intensive</a:t>
            </a:r>
            <a:r>
              <a:rPr kumimoji="1" lang="zh-CN" altLang="en-US"/>
              <a:t> </a:t>
            </a:r>
            <a:r>
              <a:rPr kumimoji="1" lang="en-US" altLang="zh-CN"/>
              <a:t>Real-Time</a:t>
            </a:r>
            <a:endParaRPr kumimoji="1" lang="zh-CN" altLang="en-US"/>
          </a:p>
          <a:p>
            <a:endParaRPr kumimoji="1" lang="zh-CN" altLang="en-US"/>
          </a:p>
          <a:p>
            <a:endParaRPr kumimoji="1" lang="zh-CN" altLang="en-US"/>
          </a:p>
          <a:p>
            <a:endParaRPr kumimoji="1" lang="zh-CN" altLang="en-US"/>
          </a:p>
          <a:p>
            <a:endParaRPr kumimoji="1"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新焦点：</a:t>
            </a:r>
          </a:p>
        </p:txBody>
      </p:sp>
    </p:spTree>
    <p:extLst>
      <p:ext uri="{BB962C8B-B14F-4D97-AF65-F5344CB8AC3E}">
        <p14:creationId xmlns:p14="http://schemas.microsoft.com/office/powerpoint/2010/main" val="2143941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kumimoji="1" lang="en-US" altLang="zh-CN" b="1" dirty="0">
                <a:solidFill>
                  <a:srgbClr val="FF0000"/>
                </a:solidFill>
              </a:rPr>
              <a:t>Vim/</a:t>
            </a:r>
            <a:r>
              <a:rPr kumimoji="1" lang="en-US" altLang="zh-CN" b="1" dirty="0" err="1">
                <a:solidFill>
                  <a:srgbClr val="FF0000"/>
                </a:solidFill>
              </a:rPr>
              <a:t>Emacs</a:t>
            </a:r>
            <a:endParaRPr kumimoji="1" lang="zh-CN" altLang="en-US" b="1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kumimoji="1" lang="en-US" altLang="zh-CN" dirty="0" err="1"/>
              <a:t>Eclispe</a:t>
            </a:r>
            <a:endParaRPr kumimoji="1" lang="zh-CN" altLang="en-US" dirty="0"/>
          </a:p>
          <a:p>
            <a:pPr>
              <a:lnSpc>
                <a:spcPct val="150000"/>
              </a:lnSpc>
            </a:pPr>
            <a:r>
              <a:rPr kumimoji="1" lang="en-US" altLang="zh-CN" b="1" dirty="0" err="1" smtClean="0"/>
              <a:t>Bracks</a:t>
            </a:r>
            <a:r>
              <a:rPr kumimoji="1" lang="en-US" altLang="zh-CN" b="1" dirty="0" smtClean="0"/>
              <a:t>/Sublime/Atom/</a:t>
            </a:r>
            <a:r>
              <a:rPr kumimoji="1" lang="en-US" altLang="zh-CN" b="1" dirty="0" err="1" smtClean="0"/>
              <a:t>VSCode</a:t>
            </a:r>
            <a:endParaRPr kumimoji="1" lang="zh-CN" altLang="en-US" b="1" dirty="0"/>
          </a:p>
          <a:p>
            <a:pPr>
              <a:lnSpc>
                <a:spcPct val="150000"/>
              </a:lnSpc>
            </a:pPr>
            <a:r>
              <a:rPr kumimoji="1" lang="en-US" altLang="zh-CN" dirty="0" err="1"/>
              <a:t>WebStorm</a:t>
            </a:r>
            <a:endParaRPr kumimoji="1"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开发工具选型</a:t>
            </a:r>
          </a:p>
        </p:txBody>
      </p:sp>
    </p:spTree>
    <p:extLst>
      <p:ext uri="{BB962C8B-B14F-4D97-AF65-F5344CB8AC3E}">
        <p14:creationId xmlns:p14="http://schemas.microsoft.com/office/powerpoint/2010/main" val="19920332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160000"/>
              </a:lnSpc>
            </a:pPr>
            <a:r>
              <a:rPr kumimoji="1" lang="zh-CN" altLang="en-US" dirty="0"/>
              <a:t>语言定位为：“函数式编程的”，“面向对象的”，“动态的”，</a:t>
            </a:r>
            <a:r>
              <a:rPr kumimoji="1" lang="en-US" altLang="zh-CN" dirty="0"/>
              <a:t>”</a:t>
            </a:r>
            <a:r>
              <a:rPr kumimoji="1" lang="zh-CN" altLang="en-US" dirty="0"/>
              <a:t>事件驱动的</a:t>
            </a:r>
            <a:r>
              <a:rPr kumimoji="1" lang="en-US" altLang="zh-CN" dirty="0"/>
              <a:t>”</a:t>
            </a:r>
            <a:r>
              <a:rPr kumimoji="1" lang="zh-CN" altLang="en-US" dirty="0"/>
              <a:t>、 “脚本语言（宿主）”！</a:t>
            </a:r>
          </a:p>
          <a:p>
            <a:pPr>
              <a:lnSpc>
                <a:spcPct val="160000"/>
              </a:lnSpc>
            </a:pPr>
            <a:r>
              <a:rPr kumimoji="1" lang="zh-CN" altLang="en-US" dirty="0" smtClean="0"/>
              <a:t>语言规定了“</a:t>
            </a:r>
            <a:r>
              <a:rPr kumimoji="1" lang="zh-CN" altLang="en-US" dirty="0"/>
              <a:t>标准库</a:t>
            </a:r>
            <a:r>
              <a:rPr kumimoji="1" lang="zh-CN" altLang="en-US" dirty="0" smtClean="0"/>
              <a:t>”</a:t>
            </a:r>
            <a:endParaRPr kumimoji="1" lang="zh-CN" altLang="en-US" dirty="0"/>
          </a:p>
          <a:p>
            <a:pPr>
              <a:lnSpc>
                <a:spcPct val="160000"/>
              </a:lnSpc>
            </a:pPr>
            <a:r>
              <a:rPr kumimoji="1" lang="zh-CN" altLang="en-US" dirty="0"/>
              <a:t>经历了：</a:t>
            </a:r>
            <a:r>
              <a:rPr kumimoji="1" lang="en-US" altLang="zh-CN" dirty="0"/>
              <a:t>3</a:t>
            </a:r>
            <a:r>
              <a:rPr kumimoji="1" lang="zh-CN" altLang="en-US" dirty="0"/>
              <a:t>、</a:t>
            </a:r>
            <a:r>
              <a:rPr kumimoji="1" lang="en-US" altLang="zh-CN" dirty="0"/>
              <a:t>5</a:t>
            </a:r>
            <a:r>
              <a:rPr kumimoji="1" lang="zh-CN" altLang="en-US" dirty="0"/>
              <a:t>、</a:t>
            </a:r>
            <a:r>
              <a:rPr kumimoji="1" lang="en-US" altLang="zh-CN" dirty="0" smtClean="0"/>
              <a:t>6(ES2015)</a:t>
            </a:r>
            <a:r>
              <a:rPr kumimoji="1" lang="zh-CN" altLang="en-US" dirty="0" smtClean="0"/>
              <a:t>标准</a:t>
            </a:r>
            <a:endParaRPr kumimoji="1" lang="zh-CN" altLang="en-US" dirty="0"/>
          </a:p>
          <a:p>
            <a:pPr>
              <a:lnSpc>
                <a:spcPct val="160000"/>
              </a:lnSpc>
            </a:pPr>
            <a:r>
              <a:rPr kumimoji="1" lang="en-US" altLang="zh-CN" dirty="0"/>
              <a:t>ES6</a:t>
            </a:r>
            <a:r>
              <a:rPr kumimoji="1" lang="zh-CN" altLang="en-US" dirty="0"/>
              <a:t>中加入了：</a:t>
            </a:r>
            <a:r>
              <a:rPr kumimoji="1" lang="en-US" altLang="zh-CN" dirty="0"/>
              <a:t>let</a:t>
            </a:r>
            <a:r>
              <a:rPr kumimoji="1" lang="zh-CN" altLang="en-US" dirty="0"/>
              <a:t>、</a:t>
            </a:r>
            <a:r>
              <a:rPr kumimoji="1" lang="en-US" altLang="zh-CN" dirty="0"/>
              <a:t>class</a:t>
            </a:r>
            <a:r>
              <a:rPr kumimoji="1" lang="zh-CN" altLang="en-US" dirty="0"/>
              <a:t>、</a:t>
            </a:r>
            <a:r>
              <a:rPr kumimoji="1" lang="en-US" altLang="zh-CN" dirty="0" smtClean="0"/>
              <a:t>promise</a:t>
            </a:r>
            <a:r>
              <a:rPr kumimoji="1" lang="zh-CN" altLang="en-US" dirty="0" smtClean="0"/>
              <a:t>，模块化等</a:t>
            </a:r>
            <a:r>
              <a:rPr kumimoji="1" lang="zh-CN" altLang="en-US" dirty="0"/>
              <a:t>，使其向着“正规化”迈进</a:t>
            </a:r>
          </a:p>
          <a:p>
            <a:pPr>
              <a:lnSpc>
                <a:spcPct val="160000"/>
              </a:lnSpc>
            </a:pPr>
            <a:r>
              <a:rPr kumimoji="1" lang="zh-CN" altLang="en-US" dirty="0"/>
              <a:t>目前被广泛使用的标准为</a:t>
            </a:r>
            <a:r>
              <a:rPr kumimoji="1" lang="en-US" altLang="zh-CN" dirty="0"/>
              <a:t>ES5</a:t>
            </a:r>
            <a:r>
              <a:rPr kumimoji="1" lang="zh-CN" altLang="en-US" dirty="0"/>
              <a:t>（部分）</a:t>
            </a:r>
          </a:p>
          <a:p>
            <a:endParaRPr kumimoji="1" lang="zh-CN" altLang="en-US" dirty="0"/>
          </a:p>
          <a:p>
            <a:endParaRPr kumimoji="1"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ECMAScript</a:t>
            </a:r>
            <a:r>
              <a:rPr kumimoji="1" lang="zh-CN" altLang="en-US"/>
              <a:t>标准</a:t>
            </a:r>
          </a:p>
        </p:txBody>
      </p:sp>
    </p:spTree>
    <p:extLst>
      <p:ext uri="{BB962C8B-B14F-4D97-AF65-F5344CB8AC3E}">
        <p14:creationId xmlns:p14="http://schemas.microsoft.com/office/powerpoint/2010/main" val="8332298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21641</TotalTime>
  <Words>599</Words>
  <Application>Microsoft Macintosh PowerPoint</Application>
  <PresentationFormat>宽屏</PresentationFormat>
  <Paragraphs>125</Paragraphs>
  <Slides>32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32</vt:i4>
      </vt:variant>
    </vt:vector>
  </HeadingPairs>
  <TitlesOfParts>
    <vt:vector size="38" baseType="lpstr">
      <vt:lpstr>DengXian</vt:lpstr>
      <vt:lpstr>DengXian Light</vt:lpstr>
      <vt:lpstr>Microsoft YaHei</vt:lpstr>
      <vt:lpstr>Monaco</vt:lpstr>
      <vt:lpstr>Arial</vt:lpstr>
      <vt:lpstr>Office 主题</vt:lpstr>
      <vt:lpstr>H5及JS全栈开发</vt:lpstr>
      <vt:lpstr>安装的软件、课程地址</vt:lpstr>
      <vt:lpstr>Douglas Crockford</vt:lpstr>
      <vt:lpstr>Write Well</vt:lpstr>
      <vt:lpstr>盛筵</vt:lpstr>
      <vt:lpstr>向光的生长：</vt:lpstr>
      <vt:lpstr>新焦点：</vt:lpstr>
      <vt:lpstr>开发工具选型</vt:lpstr>
      <vt:lpstr>ECMAScript标准</vt:lpstr>
      <vt:lpstr>HTTP[S]/HTML5Tag</vt:lpstr>
      <vt:lpstr>HTTP 1.X</vt:lpstr>
      <vt:lpstr>HTTP</vt:lpstr>
      <vt:lpstr>Request-Response</vt:lpstr>
      <vt:lpstr>Request Methods</vt:lpstr>
      <vt:lpstr>Status Code</vt:lpstr>
      <vt:lpstr>Request message</vt:lpstr>
      <vt:lpstr>Response message</vt:lpstr>
      <vt:lpstr>有关MIME</vt:lpstr>
      <vt:lpstr>HTTP 1.1 (1999)</vt:lpstr>
      <vt:lpstr>PowerPoint 演示文稿</vt:lpstr>
      <vt:lpstr>PowerPoint 演示文稿</vt:lpstr>
      <vt:lpstr>HTTP 2</vt:lpstr>
      <vt:lpstr>HTTP 2 (2015)</vt:lpstr>
      <vt:lpstr>HTTPS</vt:lpstr>
      <vt:lpstr>HTTPS</vt:lpstr>
      <vt:lpstr>PowerPoint 演示文稿</vt:lpstr>
      <vt:lpstr>HTML5 </vt:lpstr>
      <vt:lpstr>总体认识</vt:lpstr>
      <vt:lpstr>关于Input标签</vt:lpstr>
      <vt:lpstr>audio video</vt:lpstr>
      <vt:lpstr>canvas</vt:lpstr>
      <vt:lpstr>本地/会话存储</vt:lpstr>
    </vt:vector>
  </TitlesOfParts>
  <Company/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JavaScript面向对象</dc:title>
  <dc:creator>john yu</dc:creator>
  <cp:lastModifiedBy>yu john</cp:lastModifiedBy>
  <cp:revision>419</cp:revision>
  <dcterms:created xsi:type="dcterms:W3CDTF">2016-05-12T01:33:20Z</dcterms:created>
  <dcterms:modified xsi:type="dcterms:W3CDTF">2018-06-28T09:30:41Z</dcterms:modified>
</cp:coreProperties>
</file>